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65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A2A"/>
    <a:srgbClr val="FF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1" autoAdjust="0"/>
  </p:normalViewPr>
  <p:slideViewPr>
    <p:cSldViewPr snapToGrid="0" showGuides="1">
      <p:cViewPr>
        <p:scale>
          <a:sx n="110" d="100"/>
          <a:sy n="110" d="100"/>
        </p:scale>
        <p:origin x="4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58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2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12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9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2017-03-31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6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2017-03-31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2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2017-03-31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2017-03-31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2017-03-31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 smtClean="0">
                <a:solidFill>
                  <a:prstClr val="black"/>
                </a:solidFill>
              </a:rPr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8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2017-03-31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22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2017-03-31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7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2017-03-31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50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2017-03-31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0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03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98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6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97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 smtClean="0"/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7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1240665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93" y="-4867696"/>
            <a:ext cx="9881015" cy="1580962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891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 smtClean="0">
                <a:solidFill>
                  <a:schemeClr val="bg1">
                    <a:lumMod val="75000"/>
                  </a:scheme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schemeClr val="bg1">
                  <a:lumMod val="75000"/>
                </a:scheme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245410"/>
            <a:ext cx="12420600" cy="618709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465363" y="-542478"/>
            <a:ext cx="12858750" cy="77628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542478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614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solidFill>
                  <a:prstClr val="white">
                    <a:lumMod val="75000"/>
                  </a:prst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prstClr val="white">
                  <a:lumMod val="75000"/>
                </a:prst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60" y="3121957"/>
            <a:ext cx="3225481" cy="5160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95" y="1084730"/>
            <a:ext cx="4457750" cy="334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3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28" y="382799"/>
            <a:ext cx="4033272" cy="3025427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6696" b="1342"/>
          <a:stretch/>
        </p:blipFill>
        <p:spPr>
          <a:xfrm>
            <a:off x="495301" y="382799"/>
            <a:ext cx="7048500" cy="558258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27" y="382798"/>
            <a:ext cx="4033273" cy="3025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7" t="23484" r="20779" b="23072"/>
          <a:stretch/>
        </p:blipFill>
        <p:spPr>
          <a:xfrm>
            <a:off x="7659584" y="3530938"/>
            <a:ext cx="4037116" cy="2434442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94405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5800" b="1" i="1" dirty="0" smtClean="0">
                <a:latin typeface="Bender" panose="02000503020000020004" pitchFamily="50" charset="-18"/>
              </a:rPr>
              <a:t>S</a:t>
            </a:r>
            <a:r>
              <a:rPr lang="en-US" sz="5800" b="1" i="1" dirty="0" smtClean="0">
                <a:latin typeface="Bender" panose="02000503020000020004" pitchFamily="50" charset="-18"/>
              </a:rPr>
              <a:t>PINNAKER DF</a:t>
            </a:r>
            <a:r>
              <a:rPr lang="pl-PL" dirty="0" smtClean="0">
                <a:latin typeface="Bariol Regular" panose="02000506040000020003" pitchFamily="50" charset="0"/>
              </a:rPr>
              <a:t/>
            </a:r>
            <a:br>
              <a:rPr lang="pl-PL" dirty="0" smtClean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9988062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Bariol Bold" panose="02000506040000020003" pitchFamily="50" charset="0"/>
              </a:rPr>
              <a:t>Benefits:</a:t>
            </a:r>
            <a:endParaRPr lang="pl-PL" sz="4000" dirty="0" smtClean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 smtClean="0">
                <a:latin typeface="Bariol Bold" panose="02000506040000020003" pitchFamily="50" charset="0"/>
              </a:rPr>
              <a:t>All </a:t>
            </a:r>
            <a:r>
              <a:rPr lang="en-US" sz="2400" dirty="0">
                <a:latin typeface="Bariol Bold" panose="02000506040000020003" pitchFamily="50" charset="0"/>
              </a:rPr>
              <a:t>checkouts in the store can always be </a:t>
            </a:r>
            <a:r>
              <a:rPr lang="en-US" sz="2400" dirty="0" smtClean="0">
                <a:latin typeface="Bariol Bold" panose="02000506040000020003" pitchFamily="50" charset="0"/>
              </a:rPr>
              <a:t>open</a:t>
            </a:r>
            <a:endParaRPr lang="pl-PL" sz="2400" dirty="0" smtClean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Modern, innovative </a:t>
            </a:r>
            <a:r>
              <a:rPr lang="pl-PL" sz="2400" dirty="0" smtClean="0">
                <a:latin typeface="Bariol Bold" panose="02000506040000020003" pitchFamily="50" charset="0"/>
              </a:rPr>
              <a:t>design</a:t>
            </a:r>
            <a:r>
              <a:rPr lang="pl-PL" sz="2400" dirty="0" smtClean="0">
                <a:latin typeface="Bariol Bold" panose="02000506040000020003" pitchFamily="50" charset="0"/>
              </a:rPr>
              <a:t>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 smtClean="0">
                <a:latin typeface="Bariol Bold" panose="02000506040000020003" pitchFamily="50" charset="0"/>
              </a:rPr>
              <a:t>Fast </a:t>
            </a:r>
            <a:r>
              <a:rPr lang="en-US" sz="2400" dirty="0">
                <a:latin typeface="Bariol Bold" panose="02000506040000020003" pitchFamily="50" charset="0"/>
              </a:rPr>
              <a:t>implementation due to the possibility to use existing store </a:t>
            </a:r>
            <a:r>
              <a:rPr lang="en-US" sz="2400" dirty="0" err="1">
                <a:latin typeface="Bariol Bold" panose="02000506040000020003" pitchFamily="50" charset="0"/>
              </a:rPr>
              <a:t>cashdesk</a:t>
            </a:r>
            <a:r>
              <a:rPr lang="en-US" sz="2400" dirty="0">
                <a:latin typeface="Bariol Bold" panose="02000506040000020003" pitchFamily="50" charset="0"/>
              </a:rPr>
              <a:t> </a:t>
            </a:r>
            <a:r>
              <a:rPr lang="en-US" sz="2400" dirty="0" smtClean="0">
                <a:latin typeface="Bariol Bold" panose="02000506040000020003" pitchFamily="50" charset="0"/>
              </a:rPr>
              <a:t>infrastructure</a:t>
            </a:r>
            <a:r>
              <a:rPr lang="pl-PL" sz="2400" dirty="0" smtClean="0">
                <a:latin typeface="Bariol Bold" panose="02000506040000020003" pitchFamily="50" charset="0"/>
              </a:rPr>
              <a:t> </a:t>
            </a:r>
            <a:endParaRPr lang="pl-PL" sz="2400" dirty="0" smtClean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 smtClean="0">
                <a:latin typeface="Bariol Bold" panose="02000506040000020003" pitchFamily="50" charset="0"/>
              </a:rPr>
              <a:t>Making </a:t>
            </a:r>
            <a:r>
              <a:rPr lang="en-US" sz="2400" dirty="0">
                <a:latin typeface="Bariol Bold" panose="02000506040000020003" pitchFamily="50" charset="0"/>
              </a:rPr>
              <a:t>the </a:t>
            </a:r>
            <a:r>
              <a:rPr lang="en-US" sz="2400" dirty="0" smtClean="0">
                <a:latin typeface="Bariol Bold" panose="02000506040000020003" pitchFamily="50" charset="0"/>
              </a:rPr>
              <a:t>Spin</a:t>
            </a:r>
            <a:r>
              <a:rPr lang="pl-PL" sz="2400" dirty="0" smtClean="0">
                <a:latin typeface="Bariol Bold" panose="02000506040000020003" pitchFamily="50" charset="0"/>
              </a:rPr>
              <a:t>n</a:t>
            </a:r>
            <a:r>
              <a:rPr lang="en-US" sz="2400" dirty="0" err="1" smtClean="0">
                <a:latin typeface="Bariol Bold" panose="02000506040000020003" pitchFamily="50" charset="0"/>
              </a:rPr>
              <a:t>aker</a:t>
            </a:r>
            <a:r>
              <a:rPr lang="en-US" sz="2400" dirty="0" smtClean="0">
                <a:latin typeface="Bariol Bold" panose="02000506040000020003" pitchFamily="50" charset="0"/>
              </a:rPr>
              <a:t> </a:t>
            </a:r>
            <a:r>
              <a:rPr lang="en-US" sz="2400" dirty="0">
                <a:latin typeface="Bariol Bold" panose="02000506040000020003" pitchFamily="50" charset="0"/>
              </a:rPr>
              <a:t>head customizable and separating the scanning process from the payment we can offer economically optimal configuration for every </a:t>
            </a:r>
            <a:r>
              <a:rPr lang="en-US" sz="2400" dirty="0" smtClean="0">
                <a:latin typeface="Bariol Bold" panose="02000506040000020003" pitchFamily="50" charset="0"/>
              </a:rPr>
              <a:t>client</a:t>
            </a:r>
            <a:endParaRPr lang="pl-PL" sz="2400" dirty="0" smtClean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>
                <a:latin typeface="Bariol Bold" panose="02000506040000020003" pitchFamily="50" charset="0"/>
              </a:rPr>
              <a:t>SCO software has been optimized so the product scanning is faster and whole checkout process takes less </a:t>
            </a:r>
            <a:r>
              <a:rPr lang="en-US" sz="2400" dirty="0" smtClean="0">
                <a:latin typeface="Bariol Bold" panose="02000506040000020003" pitchFamily="50" charset="0"/>
              </a:rPr>
              <a:t>time</a:t>
            </a:r>
            <a:endParaRPr lang="en-US" sz="2400" dirty="0">
              <a:latin typeface="Bariol Bold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5800" b="1" i="1" dirty="0">
                <a:latin typeface="Bender" panose="02000503020000020004" pitchFamily="50" charset="-18"/>
              </a:rPr>
              <a:t>S</a:t>
            </a:r>
            <a:r>
              <a:rPr lang="en-US" sz="5800" b="1" i="1" dirty="0">
                <a:latin typeface="Bender" panose="02000503020000020004" pitchFamily="50" charset="-18"/>
              </a:rPr>
              <a:t>PINNAKER DF</a:t>
            </a:r>
            <a:r>
              <a:rPr lang="pl-PL" dirty="0" smtClean="0">
                <a:latin typeface="Bariol Regular" panose="02000506040000020003" pitchFamily="50" charset="0"/>
              </a:rPr>
              <a:t/>
            </a:r>
            <a:br>
              <a:rPr lang="pl-PL" dirty="0" smtClean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91500"/>
            <a:ext cx="4123426" cy="4123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67" y="6524771"/>
            <a:ext cx="3976777" cy="3976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130" y="1290859"/>
            <a:ext cx="647365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Bariol Bold" panose="02000506040000020003" pitchFamily="50" charset="0"/>
              </a:rPr>
              <a:t>Principle of operation:</a:t>
            </a:r>
            <a:endParaRPr lang="pl-PL" sz="4000" dirty="0" smtClean="0">
              <a:latin typeface="Bariol Bold" panose="02000506040000020003" pitchFamily="50" charset="0"/>
            </a:endParaRPr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800" dirty="0" smtClean="0">
                <a:latin typeface="Bariol Bold" panose="02000506040000020003" pitchFamily="50" charset="0"/>
              </a:rPr>
              <a:t>Product scanning performed by the cashier</a:t>
            </a:r>
            <a:endParaRPr lang="pl-PL" sz="2800" dirty="0" smtClean="0">
              <a:latin typeface="Bariol Bold" panose="02000506040000020003" pitchFamily="50" charset="0"/>
            </a:endParaRP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2800" dirty="0" smtClean="0">
                <a:latin typeface="Bariol Bold" panose="02000506040000020003" pitchFamily="50" charset="0"/>
              </a:rPr>
              <a:t>End of shift and switch to SCO mode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2800" dirty="0" smtClean="0">
                <a:latin typeface="Bariol Bold" panose="02000506040000020003" pitchFamily="50" charset="0"/>
              </a:rPr>
              <a:t>Product scanning performed by the client 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2800" dirty="0" smtClean="0">
                <a:latin typeface="Bariol Bold" panose="02000506040000020003" pitchFamily="50" charset="0"/>
              </a:rPr>
              <a:t>Payment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2800" dirty="0" smtClean="0">
                <a:latin typeface="Bariol Bold" panose="02000506040000020003" pitchFamily="50" charset="0"/>
              </a:rPr>
              <a:t>QR code scanning and leaving the zone</a:t>
            </a:r>
            <a:endParaRPr lang="pl-PL" sz="2800" dirty="0" smtClean="0">
              <a:latin typeface="Bariol Bold" panose="02000506040000020003" pitchFamily="50" charset="0"/>
            </a:endParaRPr>
          </a:p>
          <a:p>
            <a:pPr marL="742950" indent="-742950">
              <a:buFont typeface="+mj-lt"/>
              <a:buAutoNum type="arabicPeriod"/>
            </a:pPr>
            <a:endParaRPr lang="pl-PL" sz="4000" dirty="0">
              <a:latin typeface="Bariol Bold" panose="02000506040000020003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1618529"/>
            <a:ext cx="37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Bariol Bold" panose="02000506040000020003" pitchFamily="50" charset="0"/>
              </a:rPr>
              <a:t>1.</a:t>
            </a:r>
            <a:endParaRPr lang="pl-PL" sz="2800" dirty="0">
              <a:latin typeface="Bariol Bold" panose="02000506040000020003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40673" y="2033271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Bariol Bold" panose="02000506040000020003" pitchFamily="50" charset="0"/>
              </a:rPr>
              <a:t>2.</a:t>
            </a:r>
            <a:endParaRPr lang="pl-PL" sz="2800" dirty="0">
              <a:latin typeface="Bariol Bold" panose="02000506040000020003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3095584"/>
            <a:ext cx="44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Bariol Bold" panose="02000506040000020003" pitchFamily="50" charset="0"/>
              </a:rPr>
              <a:t>3.</a:t>
            </a:r>
            <a:endParaRPr lang="pl-PL" sz="2800" dirty="0">
              <a:latin typeface="Bariol Bold" panose="02000506040000020003" pitchFamily="50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217764" y="3941154"/>
            <a:ext cx="2212088" cy="1081618"/>
            <a:chOff x="9217764" y="4068827"/>
            <a:chExt cx="2212088" cy="10816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7764" y="4068827"/>
              <a:ext cx="1080000" cy="1080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852" y="4070445"/>
              <a:ext cx="1080000" cy="10800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8840673" y="3917716"/>
            <a:ext cx="45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Bariol Bold" panose="02000506040000020003" pitchFamily="50" charset="0"/>
              </a:rPr>
              <a:t>4.</a:t>
            </a:r>
            <a:endParaRPr lang="pl-PL" sz="2800" dirty="0">
              <a:latin typeface="Bariol Bold" panose="02000506040000020003" pitchFamily="50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94" y="4705458"/>
            <a:ext cx="1080000" cy="108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05743" y="4705065"/>
            <a:ext cx="453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Bariol Bold" panose="02000506040000020003" pitchFamily="50" charset="0"/>
              </a:rPr>
              <a:t>5.</a:t>
            </a:r>
            <a:endParaRPr lang="pl-PL" sz="2800" dirty="0">
              <a:latin typeface="Bariol Bold" panose="02000506040000020003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88" y="2066095"/>
            <a:ext cx="1080000" cy="108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91" y="3139690"/>
            <a:ext cx="1080000" cy="108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86" y="166796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21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1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9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4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8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5800" b="1" i="1" dirty="0">
                <a:latin typeface="Bender" panose="02000503020000020004" pitchFamily="50" charset="-18"/>
              </a:rPr>
              <a:t>S</a:t>
            </a:r>
            <a:r>
              <a:rPr lang="en-US" sz="5800" b="1" i="1" dirty="0">
                <a:latin typeface="Bender" panose="02000503020000020004" pitchFamily="50" charset="-18"/>
              </a:rPr>
              <a:t>PINNAKER DF</a:t>
            </a:r>
            <a:r>
              <a:rPr lang="pl-PL" dirty="0" smtClean="0">
                <a:latin typeface="Bariol Regular" panose="02000506040000020003" pitchFamily="50" charset="0"/>
              </a:rPr>
              <a:t/>
            </a:r>
            <a:br>
              <a:rPr lang="pl-PL" dirty="0" smtClean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601128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Bariol Bold" panose="02000506040000020003" pitchFamily="50" charset="0"/>
              </a:rPr>
              <a:t>Overview:</a:t>
            </a:r>
            <a:endParaRPr lang="pl-PL" sz="4000" dirty="0" smtClean="0">
              <a:latin typeface="Bariol Bold" panose="02000506040000020003" pitchFamily="50" charset="0"/>
            </a:endParaRP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en-US" sz="2800" dirty="0">
                <a:latin typeface="Bariol Bold" panose="02000506040000020003" pitchFamily="50" charset="0"/>
              </a:rPr>
              <a:t>Easy implementation in existing </a:t>
            </a:r>
            <a:r>
              <a:rPr lang="en-US" sz="2800" dirty="0" smtClean="0">
                <a:latin typeface="Bariol Bold" panose="02000506040000020003" pitchFamily="50" charset="0"/>
              </a:rPr>
              <a:t>stores</a:t>
            </a:r>
            <a:endParaRPr lang="pl-PL" sz="2800" dirty="0" smtClean="0">
              <a:latin typeface="Bariol Bold" panose="02000506040000020003" pitchFamily="50" charset="0"/>
            </a:endParaRP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riol Bold" panose="02000506040000020003" pitchFamily="50" charset="0"/>
              </a:rPr>
              <a:t>No </a:t>
            </a:r>
            <a:r>
              <a:rPr lang="en-US" sz="2800" dirty="0">
                <a:latin typeface="Bariol Bold" panose="02000506040000020003" pitchFamily="50" charset="0"/>
              </a:rPr>
              <a:t>need for building a special Self-Checkout </a:t>
            </a:r>
            <a:r>
              <a:rPr lang="en-US" sz="2800" dirty="0" smtClean="0">
                <a:latin typeface="Bariol Bold" panose="02000506040000020003" pitchFamily="50" charset="0"/>
              </a:rPr>
              <a:t>Zone</a:t>
            </a:r>
            <a:endParaRPr lang="pl-PL" sz="2800" dirty="0" smtClean="0">
              <a:latin typeface="Bariol Bold" panose="02000506040000020003" pitchFamily="50" charset="0"/>
            </a:endParaRP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2800" dirty="0">
                <a:latin typeface="Bariol Bold" panose="02000506040000020003" pitchFamily="50" charset="0"/>
              </a:rPr>
              <a:t>Multiple configuration </a:t>
            </a:r>
            <a:r>
              <a:rPr lang="pl-PL" sz="2800" dirty="0" smtClean="0">
                <a:latin typeface="Bariol Bold" panose="02000506040000020003" pitchFamily="50" charset="0"/>
              </a:rPr>
              <a:t>options</a:t>
            </a:r>
            <a:endParaRPr lang="pl-PL" sz="2800" dirty="0">
              <a:latin typeface="Bariol Bold" panose="02000506040000020003" pitchFamily="50" charset="0"/>
            </a:endParaRP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riol Bold" panose="02000506040000020003" pitchFamily="50" charset="0"/>
              </a:rPr>
              <a:t>Full </a:t>
            </a:r>
            <a:r>
              <a:rPr lang="en-US" sz="2800" dirty="0">
                <a:latin typeface="Bariol Bold" panose="02000506040000020003" pitchFamily="50" charset="0"/>
              </a:rPr>
              <a:t>management of the checkout </a:t>
            </a:r>
            <a:r>
              <a:rPr lang="en-US" sz="2800" dirty="0" smtClean="0">
                <a:latin typeface="Bariol Bold" panose="02000506040000020003" pitchFamily="50" charset="0"/>
              </a:rPr>
              <a:t>process</a:t>
            </a:r>
            <a:endParaRPr lang="pl-PL" sz="2800" dirty="0" smtClean="0">
              <a:latin typeface="Bariol Bold" panose="02000506040000020003" pitchFamily="50" charset="0"/>
            </a:endParaRP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riol Bold" panose="02000506040000020003" pitchFamily="50" charset="0"/>
              </a:rPr>
              <a:t>Economically </a:t>
            </a:r>
            <a:r>
              <a:rPr lang="en-US" sz="2800" dirty="0">
                <a:latin typeface="Bariol Bold" panose="02000506040000020003" pitchFamily="50" charset="0"/>
              </a:rPr>
              <a:t>efficient solution</a:t>
            </a:r>
            <a:endParaRPr lang="pl-PL" sz="2800" dirty="0" smtClean="0">
              <a:latin typeface="Bariol Bold" panose="02000506040000020003" pitchFamily="50" charset="0"/>
            </a:endParaRPr>
          </a:p>
          <a:p>
            <a:endParaRPr lang="pl-PL" sz="4000" dirty="0" smtClean="0">
              <a:latin typeface="Bariol Bold" panose="0200050604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8" b="2988"/>
          <a:stretch/>
        </p:blipFill>
        <p:spPr>
          <a:xfrm>
            <a:off x="7356214" y="430016"/>
            <a:ext cx="4091557" cy="2425328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" b="2535"/>
          <a:stretch/>
        </p:blipFill>
        <p:spPr>
          <a:xfrm>
            <a:off x="7356214" y="2920235"/>
            <a:ext cx="4091557" cy="299384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6198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427" y="1314376"/>
            <a:ext cx="3551274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" y="-619868"/>
            <a:ext cx="4363028" cy="6981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1" y="1411228"/>
            <a:ext cx="5766870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 smtClean="0">
                <a:latin typeface="Bender" panose="02000503020000020004" pitchFamily="50" charset="-18"/>
              </a:rPr>
              <a:t>C</a:t>
            </a:r>
            <a:r>
              <a:rPr lang="pl-PL" sz="6000" b="1" i="1" dirty="0" smtClean="0">
                <a:latin typeface="Bender" panose="02000503020000020004" pitchFamily="50" charset="-18"/>
              </a:rPr>
              <a:t>ONTACT</a:t>
            </a:r>
            <a:r>
              <a:rPr lang="pl-PL" dirty="0" smtClean="0">
                <a:latin typeface="Bariol Regular" panose="02000506040000020003" pitchFamily="50" charset="0"/>
              </a:rPr>
              <a:t/>
            </a:r>
            <a:br>
              <a:rPr lang="pl-PL" dirty="0" smtClean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3429000"/>
            <a:ext cx="5766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Bariol Bold" panose="02000506040000020003" pitchFamily="50" charset="0"/>
              </a:rPr>
              <a:t>Hemitech….</a:t>
            </a:r>
            <a:endParaRPr lang="pl-PL" sz="2000" dirty="0">
              <a:latin typeface="Bariol Bold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2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150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Bariol Bold</vt:lpstr>
      <vt:lpstr>Bariol Regular</vt:lpstr>
      <vt:lpstr>Bender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SPINNAKER DF </vt:lpstr>
      <vt:lpstr>SPINNAKER DF </vt:lpstr>
      <vt:lpstr>SPINNAKER DF </vt:lpstr>
      <vt:lpstr>CONTACT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Beton</dc:creator>
  <cp:lastModifiedBy>Beton</cp:lastModifiedBy>
  <cp:revision>57</cp:revision>
  <dcterms:created xsi:type="dcterms:W3CDTF">2017-03-16T16:02:31Z</dcterms:created>
  <dcterms:modified xsi:type="dcterms:W3CDTF">2017-04-03T09:04:12Z</dcterms:modified>
</cp:coreProperties>
</file>